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6" r:id="rId3"/>
    <p:sldId id="351" r:id="rId4"/>
    <p:sldId id="352" r:id="rId5"/>
    <p:sldId id="462" r:id="rId6"/>
    <p:sldId id="354" r:id="rId7"/>
    <p:sldId id="355" r:id="rId8"/>
    <p:sldId id="356" r:id="rId9"/>
    <p:sldId id="357" r:id="rId10"/>
    <p:sldId id="460" r:id="rId11"/>
    <p:sldId id="358" r:id="rId12"/>
    <p:sldId id="359" r:id="rId13"/>
    <p:sldId id="360" r:id="rId14"/>
    <p:sldId id="361" r:id="rId15"/>
    <p:sldId id="362" r:id="rId16"/>
    <p:sldId id="363" r:id="rId17"/>
    <p:sldId id="369" r:id="rId18"/>
    <p:sldId id="459" r:id="rId19"/>
    <p:sldId id="366" r:id="rId20"/>
    <p:sldId id="370" r:id="rId21"/>
    <p:sldId id="371" r:id="rId22"/>
    <p:sldId id="430" r:id="rId23"/>
    <p:sldId id="436" r:id="rId24"/>
    <p:sldId id="437" r:id="rId25"/>
    <p:sldId id="410" r:id="rId26"/>
    <p:sldId id="463" r:id="rId27"/>
    <p:sldId id="467" r:id="rId28"/>
    <p:sldId id="438" r:id="rId29"/>
    <p:sldId id="4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50"/>
    <a:srgbClr val="0000FF"/>
    <a:srgbClr val="6600CC"/>
    <a:srgbClr val="003300"/>
    <a:srgbClr val="660066"/>
    <a:srgbClr val="80008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37" autoAdjust="0"/>
  </p:normalViewPr>
  <p:slideViewPr>
    <p:cSldViewPr>
      <p:cViewPr>
        <p:scale>
          <a:sx n="90" d="100"/>
          <a:sy n="90" d="100"/>
        </p:scale>
        <p:origin x="-223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7FD4-0032-4909-B2E9-17A6A624029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F7A2-4059-4B6D-B751-A638DC3CB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F7A2-4059-4B6D-B751-A638DC3CB0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8741-4447-45F4-AB00-92AD458148B9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2DD6-4554-4357-A513-484B25F82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publication.pravo.gov.ru/Document/View/00012019090900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oszdravnadzor.ru/pages/about/conference/markirovk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20802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rgbClr val="500050"/>
                </a:solidFill>
              </a:rPr>
              <a:t>Конференция</a:t>
            </a:r>
            <a:r>
              <a:rPr lang="ru-RU" sz="4000" b="1" i="1" dirty="0" smtClean="0">
                <a:solidFill>
                  <a:srgbClr val="500050"/>
                </a:solidFill>
              </a:rPr>
              <a:t/>
            </a:r>
            <a:br>
              <a:rPr lang="ru-RU" sz="4000" b="1" i="1" dirty="0" smtClean="0">
                <a:solidFill>
                  <a:srgbClr val="500050"/>
                </a:solidFill>
              </a:rPr>
            </a:br>
            <a:r>
              <a:rPr lang="ru-RU" sz="3600" b="1" dirty="0" smtClean="0">
                <a:solidFill>
                  <a:srgbClr val="500050"/>
                </a:solidFill>
              </a:rPr>
              <a:t>Рациональное фармацевтическое консультирование в </a:t>
            </a:r>
            <a:r>
              <a:rPr lang="en-US" sz="3600" b="1" dirty="0" smtClean="0">
                <a:solidFill>
                  <a:srgbClr val="500050"/>
                </a:solidFill>
              </a:rPr>
              <a:t>XXI</a:t>
            </a:r>
            <a:r>
              <a:rPr lang="ru-RU" sz="3600" b="1" dirty="0" smtClean="0">
                <a:solidFill>
                  <a:srgbClr val="500050"/>
                </a:solidFill>
              </a:rPr>
              <a:t> веке: </a:t>
            </a:r>
            <a:br>
              <a:rPr lang="ru-RU" sz="3600" b="1" dirty="0" smtClean="0">
                <a:solidFill>
                  <a:srgbClr val="500050"/>
                </a:solidFill>
              </a:rPr>
            </a:br>
            <a:r>
              <a:rPr lang="ru-RU" sz="3600" b="1" dirty="0" smtClean="0">
                <a:solidFill>
                  <a:srgbClr val="500050"/>
                </a:solidFill>
              </a:rPr>
              <a:t>традиции, инновации, приоритеты</a:t>
            </a:r>
            <a:r>
              <a:rPr lang="ru-RU" b="1" dirty="0">
                <a:solidFill>
                  <a:srgbClr val="500050"/>
                </a:solidFill>
              </a:rPr>
              <a:t> </a:t>
            </a:r>
            <a:endParaRPr lang="ru-RU" sz="3200" dirty="0">
              <a:solidFill>
                <a:srgbClr val="500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3272408" cy="115212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400" b="1" i="1" u="sng" dirty="0">
                <a:solidFill>
                  <a:srgbClr val="500050"/>
                </a:solidFill>
              </a:rPr>
              <a:t>Мероприятие  аккредитовано</a:t>
            </a:r>
          </a:p>
          <a:p>
            <a:pPr algn="l">
              <a:defRPr/>
            </a:pPr>
            <a:r>
              <a:rPr lang="ru-RU" sz="1400" b="1" i="1" dirty="0">
                <a:solidFill>
                  <a:srgbClr val="500050"/>
                </a:solidFill>
              </a:rPr>
              <a:t>Координационным советом </a:t>
            </a:r>
            <a:r>
              <a:rPr lang="ru-RU" sz="1400" b="1" i="1" dirty="0" smtClean="0">
                <a:solidFill>
                  <a:srgbClr val="500050"/>
                </a:solidFill>
              </a:rPr>
              <a:t>по </a:t>
            </a:r>
          </a:p>
          <a:p>
            <a:pPr algn="l">
              <a:defRPr/>
            </a:pPr>
            <a:r>
              <a:rPr lang="ru-RU" sz="1400" b="1" i="1" dirty="0" smtClean="0">
                <a:solidFill>
                  <a:srgbClr val="500050"/>
                </a:solidFill>
              </a:rPr>
              <a:t>развитию </a:t>
            </a:r>
            <a:r>
              <a:rPr lang="ru-RU" sz="1400" b="1" i="1" dirty="0">
                <a:solidFill>
                  <a:srgbClr val="500050"/>
                </a:solidFill>
              </a:rPr>
              <a:t>НМФО </a:t>
            </a:r>
            <a:r>
              <a:rPr lang="ru-RU" sz="1400" b="1" i="1" u="sng" dirty="0">
                <a:solidFill>
                  <a:srgbClr val="500050"/>
                </a:solidFill>
              </a:rPr>
              <a:t>с начислением  </a:t>
            </a:r>
            <a:endParaRPr lang="ru-RU" sz="1400" b="1" i="1" u="sng" dirty="0" smtClean="0">
              <a:solidFill>
                <a:srgbClr val="500050"/>
              </a:solidFill>
            </a:endParaRPr>
          </a:p>
          <a:p>
            <a:pPr algn="l">
              <a:defRPr/>
            </a:pPr>
            <a:r>
              <a:rPr lang="ru-RU" sz="1400" b="1" i="1" u="sng" dirty="0" smtClean="0">
                <a:solidFill>
                  <a:srgbClr val="500050"/>
                </a:solidFill>
              </a:rPr>
              <a:t>4 баллов </a:t>
            </a:r>
            <a:r>
              <a:rPr lang="ru-RU" sz="1400" b="1" i="1" u="sng" dirty="0">
                <a:solidFill>
                  <a:srgbClr val="500050"/>
                </a:solidFill>
              </a:rPr>
              <a:t>его участникам</a:t>
            </a:r>
            <a:endParaRPr lang="ru-RU" sz="1400" dirty="0">
              <a:solidFill>
                <a:srgbClr val="500050"/>
              </a:solidFill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3369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4714884"/>
            <a:ext cx="382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5 декабря 2019 </a:t>
            </a:r>
            <a:r>
              <a:rPr lang="ru-RU" sz="2000" b="1" dirty="0" smtClean="0">
                <a:solidFill>
                  <a:srgbClr val="003300"/>
                </a:solidFill>
              </a:rPr>
              <a:t>года, </a:t>
            </a:r>
            <a:r>
              <a:rPr lang="ru-RU" sz="2000" b="1" dirty="0" smtClean="0">
                <a:solidFill>
                  <a:srgbClr val="003300"/>
                </a:solidFill>
              </a:rPr>
              <a:t>г.Самара</a:t>
            </a:r>
            <a:endParaRPr lang="ru-RU" sz="2000" dirty="0"/>
          </a:p>
        </p:txBody>
      </p:sp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0"/>
            <a:ext cx="2699792" cy="211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кцеп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475656"/>
            <a:ext cx="5184576" cy="5317514"/>
          </a:xfrm>
          <a:prstGeom prst="rect">
            <a:avLst/>
          </a:prstGeom>
        </p:spPr>
      </p:pic>
      <p:pic>
        <p:nvPicPr>
          <p:cNvPr id="4" name="Рисунок 3" descr="Катр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116632"/>
            <a:ext cx="4716016" cy="2045738"/>
          </a:xfrm>
          <a:prstGeom prst="rect">
            <a:avLst/>
          </a:prstGeom>
        </p:spPr>
      </p:pic>
      <p:pic>
        <p:nvPicPr>
          <p:cNvPr id="7" name="Picture 42">
            <a:extLst>
              <a:ext uri="{FF2B5EF4-FFF2-40B4-BE49-F238E27FC236}">
                <a16:creationId xmlns="" xmlns:a16="http://schemas.microsoft.com/office/drawing/2014/main" id="{E97C15CB-8B59-4564-8D2A-8EEFB9A040B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l="-57" t="571" r="55" b="32592"/>
          <a:stretch/>
        </p:blipFill>
        <p:spPr>
          <a:xfrm>
            <a:off x="323528" y="116632"/>
            <a:ext cx="788159" cy="1242045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949280"/>
            <a:ext cx="1860354" cy="7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214942" y="2714620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0005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415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тип документа в ИС "Маркировка"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2643182"/>
            <a:ext cx="3357586" cy="571504"/>
          </a:xfrm>
          <a:prstGeom prst="roundRect">
            <a:avLst/>
          </a:prstGeom>
          <a:noFill/>
          <a:ln>
            <a:solidFill>
              <a:srgbClr val="50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3357562"/>
            <a:ext cx="3357586" cy="571504"/>
          </a:xfrm>
          <a:prstGeom prst="roundRect">
            <a:avLst/>
          </a:prstGeom>
          <a:noFill/>
          <a:ln>
            <a:solidFill>
              <a:srgbClr val="50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3429000"/>
            <a:ext cx="33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00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416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тип документа в ИС "Маркировка"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" y="646331"/>
            <a:ext cx="8565357" cy="618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0050"/>
                </a:solidFill>
              </a:rPr>
              <a:t>Отгрузка ЛП со склада Отправителя и приемка ЛП на склад Получателя </a:t>
            </a:r>
          </a:p>
          <a:p>
            <a:pPr algn="ctr"/>
            <a:r>
              <a:rPr lang="ru-RU" b="1" dirty="0" smtClean="0">
                <a:solidFill>
                  <a:srgbClr val="500050"/>
                </a:solidFill>
              </a:rPr>
              <a:t>(Прямой порядок подтверждения) Пакеты: 415 – 601 – 701 - 607</a:t>
            </a:r>
            <a:endParaRPr lang="ru-RU" b="1" dirty="0">
              <a:solidFill>
                <a:srgbClr val="50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1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0" y="703385"/>
            <a:ext cx="8543925" cy="6154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80387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00050"/>
                </a:solidFill>
              </a:rPr>
              <a:t>Отгрузка ЛП со склада Отправителя и приемка ЛП на склад Получателя </a:t>
            </a:r>
            <a:endParaRPr lang="ru-RU" b="1" dirty="0" smtClean="0">
              <a:solidFill>
                <a:srgbClr val="500050"/>
              </a:solidFill>
            </a:endParaRPr>
          </a:p>
          <a:p>
            <a:pPr algn="ctr"/>
            <a:r>
              <a:rPr lang="ru-RU" b="1" dirty="0" smtClean="0">
                <a:solidFill>
                  <a:srgbClr val="500050"/>
                </a:solidFill>
              </a:rPr>
              <a:t>(Обратный </a:t>
            </a:r>
            <a:r>
              <a:rPr lang="ru-RU" b="1" dirty="0">
                <a:solidFill>
                  <a:srgbClr val="500050"/>
                </a:solidFill>
              </a:rPr>
              <a:t>порядок подтверждения) Пакеты: </a:t>
            </a:r>
            <a:r>
              <a:rPr lang="ru-RU" b="1" dirty="0" smtClean="0">
                <a:solidFill>
                  <a:srgbClr val="500050"/>
                </a:solidFill>
              </a:rPr>
              <a:t>416 </a:t>
            </a:r>
            <a:r>
              <a:rPr lang="ru-RU" b="1" dirty="0">
                <a:solidFill>
                  <a:srgbClr val="500050"/>
                </a:solidFill>
              </a:rPr>
              <a:t>– </a:t>
            </a:r>
            <a:r>
              <a:rPr lang="ru-RU" b="1" dirty="0" smtClean="0">
                <a:solidFill>
                  <a:srgbClr val="500050"/>
                </a:solidFill>
              </a:rPr>
              <a:t>602 </a:t>
            </a:r>
            <a:r>
              <a:rPr lang="ru-RU" b="1" dirty="0">
                <a:solidFill>
                  <a:srgbClr val="500050"/>
                </a:solidFill>
              </a:rPr>
              <a:t>– 701 - 607</a:t>
            </a:r>
          </a:p>
        </p:txBody>
      </p:sp>
    </p:spTree>
    <p:extLst>
      <p:ext uri="{BB962C8B-B14F-4D97-AF65-F5344CB8AC3E}">
        <p14:creationId xmlns:p14="http://schemas.microsoft.com/office/powerpoint/2010/main" xmlns="" val="2123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4253" y="656706"/>
            <a:ext cx="597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0"/>
            <a:ext cx="723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00050"/>
                </a:solidFill>
              </a:rPr>
              <a:t>Преимущества прямого и обратного порядка подтверждения получения ЛП</a:t>
            </a:r>
            <a:endParaRPr lang="ru-RU" sz="2800" b="1" dirty="0">
              <a:solidFill>
                <a:srgbClr val="500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161177"/>
              </p:ext>
            </p:extLst>
          </p:nvPr>
        </p:nvGraphicFramePr>
        <p:xfrm>
          <a:off x="142844" y="1142984"/>
          <a:ext cx="8858312" cy="5349240"/>
        </p:xfrm>
        <a:graphic>
          <a:graphicData uri="http://schemas.openxmlformats.org/drawingml/2006/table">
            <a:tbl>
              <a:tblPr/>
              <a:tblGrid>
                <a:gridCol w="4317965"/>
                <a:gridCol w="4540347"/>
              </a:tblGrid>
              <a:tr h="676786"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Прямой порядок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подтверждения - </a:t>
                      </a:r>
                      <a:r>
                        <a:rPr lang="ru-RU" sz="2800" b="1" dirty="0" smtClean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415</a:t>
                      </a:r>
                      <a:endParaRPr lang="ru-RU" sz="2800" b="1" dirty="0">
                        <a:solidFill>
                          <a:srgbClr val="500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Обратный порядок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подтверждения - </a:t>
                      </a:r>
                      <a:r>
                        <a:rPr lang="ru-RU" sz="2800" b="1" dirty="0" smtClean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416</a:t>
                      </a:r>
                      <a:endParaRPr lang="ru-RU" sz="2800" b="1" dirty="0">
                        <a:solidFill>
                          <a:srgbClr val="500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250">
                <a:tc>
                  <a:txBody>
                    <a:bodyPr/>
                    <a:lstStyle/>
                    <a:p>
                      <a:pPr rtl="0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 приемке будет минимальное количество ошибок по сканированию кодов, так как контроль по кодам выполняет программа.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простой способ приемки ЛП по согласованию с поставщиком в случае обнаружения недостачи.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250">
                <a:tc>
                  <a:txBody>
                    <a:bodyPr/>
                    <a:lstStyle/>
                    <a:p>
                      <a:pPr rtl="0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времени приход будет осуществляться быстрее, чем при обратном порядке подтверждения.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75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4253" y="656706"/>
            <a:ext cx="597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00050"/>
                </a:solidFill>
              </a:rPr>
              <a:t>Варианты работы с маркированными ЛП в случае недостачи</a:t>
            </a:r>
            <a:endParaRPr lang="ru-RU" sz="2400" b="1" dirty="0">
              <a:solidFill>
                <a:srgbClr val="500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682922"/>
              </p:ext>
            </p:extLst>
          </p:nvPr>
        </p:nvGraphicFramePr>
        <p:xfrm>
          <a:off x="71407" y="447311"/>
          <a:ext cx="9072594" cy="6410689"/>
        </p:xfrm>
        <a:graphic>
          <a:graphicData uri="http://schemas.openxmlformats.org/drawingml/2006/table">
            <a:tbl>
              <a:tblPr/>
              <a:tblGrid>
                <a:gridCol w="5425384"/>
                <a:gridCol w="3647210"/>
              </a:tblGrid>
              <a:tr h="356029"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Прямой порядок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подтверждения - 415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Обратный порядок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подтверждения - 416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821"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Отзыв поставщиком сведений о поставке товара и затем сформирование нового пакета без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недостачи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отправкой новой измененной накладной покупателю.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Отправка в ИС МДЛП только отсканированных ЛП по согласованию с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поставщиком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отправкой поставщиком новой измененной накладной.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26"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Отказ покупателя от приемке ЛП по данной накладной с сообщение в ИС МДЛП.</a:t>
                      </a: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077"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предусмотрено в программе возможность списания ЛП без считывания кодов через сканер, то можно поставить на приход все ЛП и затем по согласованию с поставщиком списать, как недостачу по пакету через ИС МДЛП.</a:t>
                      </a: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166"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предусмотрено в программе возможность формирования пакета 415 без считывания через сканер, то можно поставить ЛП на приход и недостающие ЛП отправить по пакету 415 поставщику через ИС МДЛП или отправить недостающие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коды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ЛП поставщику и осуществить передачу ЛП через ИС МДЛП по обратному порядку подтверждения.</a:t>
                      </a: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273" marR="26273" marT="35031" marB="35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2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4253" y="656706"/>
            <a:ext cx="597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26" y="0"/>
            <a:ext cx="87868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500050"/>
                </a:solidFill>
              </a:rPr>
              <a:t>Варианты работы с маркированными ЛП в случае боя, брака, обнаруженного при получении ЛП от поставщика, если можно считать 2-х мерный код с упаковки</a:t>
            </a:r>
            <a:endParaRPr lang="ru-RU" sz="2500" b="1" dirty="0">
              <a:solidFill>
                <a:srgbClr val="500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717190"/>
              </p:ext>
            </p:extLst>
          </p:nvPr>
        </p:nvGraphicFramePr>
        <p:xfrm>
          <a:off x="142843" y="1816001"/>
          <a:ext cx="8858313" cy="4314046"/>
        </p:xfrm>
        <a:graphic>
          <a:graphicData uri="http://schemas.openxmlformats.org/drawingml/2006/table">
            <a:tbl>
              <a:tblPr/>
              <a:tblGrid>
                <a:gridCol w="4336626"/>
                <a:gridCol w="4521687"/>
              </a:tblGrid>
              <a:tr h="726966"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Прямой порядок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подтверждения- 415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Обратный порядок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подтверждения– 416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3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Отказ покупателя от приемке ЛП по данной накладной с сообщение в ИС МДЛП</a:t>
                      </a:r>
                    </a:p>
                    <a:p>
                      <a:pPr rtl="0"/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120">
                <a:tc gridSpan="2"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Приемка всех ЛП и затем отправка бракованных ЛП поставщику через ИС МДЛП по прямому или обратному порядку подтверждения.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966">
                <a:tc gridSpan="2"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 бракованного товара через уничтожение.</a:t>
                      </a:r>
                    </a:p>
                  </a:txBody>
                  <a:tcPr marL="28575" marR="28575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31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4253" y="656706"/>
            <a:ext cx="597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58689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00050"/>
                </a:solidFill>
              </a:rPr>
              <a:t>Последовательный порядок расформирования (уничтожения) </a:t>
            </a:r>
          </a:p>
          <a:p>
            <a:pPr algn="ctr"/>
            <a:r>
              <a:rPr lang="ru-RU" sz="2000" b="1" dirty="0" smtClean="0">
                <a:solidFill>
                  <a:srgbClr val="500050"/>
                </a:solidFill>
              </a:rPr>
              <a:t>третичной групповой упаковки (</a:t>
            </a:r>
            <a:r>
              <a:rPr lang="en-US" sz="2000" b="1" dirty="0" smtClean="0">
                <a:solidFill>
                  <a:srgbClr val="500050"/>
                </a:solidFill>
              </a:rPr>
              <a:t>SSCC)</a:t>
            </a:r>
            <a:endParaRPr lang="ru-RU" sz="2000" b="1" dirty="0">
              <a:solidFill>
                <a:srgbClr val="500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1142984"/>
            <a:ext cx="85974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AutoNum type="arabicPeriod"/>
            </a:pPr>
            <a:r>
              <a:rPr lang="ru-RU" sz="2000" dirty="0" smtClean="0"/>
              <a:t>Для получения информации, какие </a:t>
            </a:r>
            <a:r>
              <a:rPr lang="en-US" sz="2000" dirty="0" smtClean="0"/>
              <a:t>SGTIN</a:t>
            </a:r>
            <a:r>
              <a:rPr lang="ru-RU" sz="2000" dirty="0"/>
              <a:t> </a:t>
            </a:r>
            <a:r>
              <a:rPr lang="ru-RU" sz="2000" dirty="0" smtClean="0"/>
              <a:t>находятся в групповой упаковки </a:t>
            </a:r>
            <a:r>
              <a:rPr lang="en-US" sz="2000" dirty="0" smtClean="0"/>
              <a:t>SSCC</a:t>
            </a:r>
            <a:r>
              <a:rPr lang="ru-RU" sz="2000" dirty="0" smtClean="0"/>
              <a:t>, в ИС МДЛП нужно отправить запрос по номеру </a:t>
            </a:r>
            <a:r>
              <a:rPr lang="en-US" sz="2000" dirty="0" smtClean="0"/>
              <a:t>SSCC</a:t>
            </a:r>
            <a:r>
              <a:rPr lang="ru-RU" sz="2000" dirty="0" smtClean="0"/>
              <a:t> (тип документа 210).</a:t>
            </a:r>
          </a:p>
          <a:p>
            <a:pPr indent="457200" algn="just">
              <a:buAutoNum type="arabicPeriod"/>
            </a:pPr>
            <a:endParaRPr lang="ru-RU" sz="800" dirty="0" smtClean="0"/>
          </a:p>
          <a:p>
            <a:pPr indent="457200" algn="just"/>
            <a:r>
              <a:rPr lang="ru-RU" sz="2000" dirty="0" smtClean="0"/>
              <a:t>2. После получения с ИС МДЛП информации по </a:t>
            </a:r>
            <a:r>
              <a:rPr lang="en-US" sz="2000" dirty="0" smtClean="0"/>
              <a:t>SGTIN</a:t>
            </a:r>
            <a:r>
              <a:rPr lang="ru-RU" sz="2000" dirty="0" smtClean="0"/>
              <a:t>, который находятся в групповой упаковки </a:t>
            </a:r>
            <a:r>
              <a:rPr lang="en-US" sz="2000" dirty="0" smtClean="0"/>
              <a:t>SSCC</a:t>
            </a:r>
            <a:r>
              <a:rPr lang="ru-RU" sz="2000" dirty="0" smtClean="0"/>
              <a:t> (тип документа 211), загрузить полученный </a:t>
            </a:r>
            <a:r>
              <a:rPr lang="en-US" sz="2000" dirty="0" smtClean="0"/>
              <a:t>SGTIN </a:t>
            </a:r>
            <a:r>
              <a:rPr lang="ru-RU" sz="2000" dirty="0" smtClean="0"/>
              <a:t>в базу данных.</a:t>
            </a:r>
          </a:p>
          <a:p>
            <a:pPr indent="457200" algn="just"/>
            <a:endParaRPr lang="ru-RU" sz="800" dirty="0" smtClean="0"/>
          </a:p>
          <a:p>
            <a:pPr indent="457200" algn="just"/>
            <a:r>
              <a:rPr lang="ru-RU" sz="2000" dirty="0" smtClean="0"/>
              <a:t>3. Вскрыть групповую упаковку </a:t>
            </a:r>
            <a:r>
              <a:rPr lang="en-US" sz="2000" dirty="0" smtClean="0"/>
              <a:t>SSCC</a:t>
            </a:r>
            <a:r>
              <a:rPr lang="ru-RU" sz="2000" dirty="0" smtClean="0"/>
              <a:t> и сверить с помощью 2</a:t>
            </a:r>
            <a:r>
              <a:rPr lang="en-US" sz="2000" dirty="0" smtClean="0"/>
              <a:t>D</a:t>
            </a:r>
            <a:r>
              <a:rPr lang="ru-RU" sz="2000" dirty="0" smtClean="0"/>
              <a:t> – сканера </a:t>
            </a:r>
            <a:r>
              <a:rPr lang="en-US" sz="2000" dirty="0" smtClean="0"/>
              <a:t>SGTIN</a:t>
            </a:r>
            <a:r>
              <a:rPr lang="ru-RU" sz="2000" dirty="0" smtClean="0"/>
              <a:t>, находящиеся в групповой упаковки и полученные с ИС МДЛП в документе 211 (особенно важно на первых этапах ввода маркировки для устранения ошибок производителей).</a:t>
            </a:r>
          </a:p>
          <a:p>
            <a:pPr indent="457200" algn="just"/>
            <a:endParaRPr lang="ru-RU" sz="800" dirty="0" smtClean="0"/>
          </a:p>
          <a:p>
            <a:pPr indent="457200" algn="just"/>
            <a:r>
              <a:rPr lang="ru-RU" sz="2000" dirty="0" smtClean="0"/>
              <a:t>4. Для расформирования и уничтожения групповой упаковки отправить в ИС МДЛП сведения о расформировании третичной (заводской, транспортной) упаковки (тип документа 912).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22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15884"/>
            <a:ext cx="850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00050"/>
                </a:solidFill>
              </a:rPr>
              <a:t>Схема 391 – регистрация в ИС «Маркировка» сведений о повторном вводе лекарственного препарата в оборот</a:t>
            </a:r>
            <a:endParaRPr lang="ru-RU" sz="2400" b="1" dirty="0">
              <a:solidFill>
                <a:srgbClr val="500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048" y="1285860"/>
            <a:ext cx="86842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Повторный ввод в оборот может применим только в отношении ЛП:</a:t>
            </a:r>
          </a:p>
          <a:p>
            <a:endParaRPr lang="ru-RU" sz="8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Ранее отобранных в качестве образцов в рамках выборочного контроля, осуществляемого Росздравнадзором;</a:t>
            </a:r>
          </a:p>
          <a:p>
            <a:pPr marL="285750" indent="-285750">
              <a:buFontTx/>
              <a:buChar char="-"/>
            </a:pPr>
            <a:endParaRPr lang="ru-RU" sz="8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Ранее выведенных из оборота по причине списания;</a:t>
            </a:r>
          </a:p>
          <a:p>
            <a:pPr marL="285750" indent="-285750">
              <a:buFontTx/>
              <a:buChar char="-"/>
            </a:pPr>
            <a:endParaRPr lang="ru-RU" sz="8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Ранее выведенных из оборота в результате отпуска по льготному рецепту или выдачи для оказания медицинской помощи;</a:t>
            </a:r>
          </a:p>
          <a:p>
            <a:pPr marL="285750" indent="-285750">
              <a:buFontTx/>
              <a:buChar char="-"/>
            </a:pPr>
            <a:endParaRPr lang="ru-RU" sz="8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Ранее </a:t>
            </a:r>
            <a:r>
              <a:rPr lang="ru-RU" sz="2400" dirty="0"/>
              <a:t>выведенных из оборота в результате отгрузки незарегистрированному участнику (возврат от незарегистрированного участника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49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В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6300192" cy="31380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949280"/>
            <a:ext cx="1860354" cy="7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860803"/>
          </a:xfrm>
          <a:prstGeom prst="rect">
            <a:avLst/>
          </a:prstGeom>
        </p:spPr>
      </p:pic>
      <p:pic>
        <p:nvPicPr>
          <p:cNvPr id="8" name="Рисунок 7" descr="Р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908720"/>
            <a:ext cx="2771799" cy="394470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07579"/>
            <a:ext cx="874846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промышленности и торговли РФ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13.08.2019 № 2973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зарегистрирован Минюстом 9 сентября 2019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опубликован на портале</a:t>
            </a:r>
            <a:r>
              <a:rPr lang="ru-RU" sz="13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i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publication.pravo.gov.ru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типовая форма договора по предоставлению регистраторов выбытия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ЛП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субъектам обращения лекарственных средств </a:t>
            </a: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безвозмездной основе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" y="0"/>
            <a:ext cx="9136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5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4652963"/>
            <a:ext cx="6500813" cy="178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Гладкова Елена Валерьевна</a:t>
            </a:r>
            <a: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ru-RU" sz="18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президент общественной организации</a:t>
            </a:r>
          </a:p>
          <a:p>
            <a:pPr>
              <a:defRPr/>
            </a:pPr>
            <a:r>
              <a:rPr lang="ru-RU" sz="1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«Самарская областная </a:t>
            </a:r>
            <a:endParaRPr lang="ru-RU" sz="1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фармацевтическая </a:t>
            </a:r>
            <a:r>
              <a:rPr lang="ru-RU" sz="1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ассоциация»,</a:t>
            </a:r>
          </a:p>
          <a:p>
            <a:pPr>
              <a:defRPr/>
            </a:pPr>
            <a:r>
              <a:rPr lang="ru-RU" sz="18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генеральный директор </a:t>
            </a:r>
          </a:p>
          <a:p>
            <a:pPr>
              <a:defRPr/>
            </a:pPr>
            <a:r>
              <a:rPr lang="ru-RU" sz="1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ООО «Аптека 245» </a:t>
            </a:r>
            <a:r>
              <a:rPr lang="ru-RU" sz="1800" i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г.Тольятти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3369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Users\secretar\Desktop\Untitled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0"/>
            <a:ext cx="20875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357430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500050"/>
                </a:solidFill>
              </a:rPr>
              <a:t>Обзор актуальных новостей фармацевтического рынка. Ключевые законодательные инициативы. </a:t>
            </a:r>
          </a:p>
          <a:p>
            <a:pPr algn="ctr"/>
            <a:r>
              <a:rPr lang="ru-RU" sz="2500" b="1" dirty="0" smtClean="0">
                <a:solidFill>
                  <a:srgbClr val="500050"/>
                </a:solidFill>
              </a:rPr>
              <a:t>Маркировка лекарственных препаратов.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196" y="1"/>
            <a:ext cx="873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00050"/>
                </a:solidFill>
              </a:rPr>
              <a:t>Описание способов регистрации вывода из оборота ЛП</a:t>
            </a:r>
          </a:p>
          <a:p>
            <a:pPr algn="ctr"/>
            <a:r>
              <a:rPr lang="ru-RU" sz="2000" b="1" dirty="0" smtClean="0">
                <a:solidFill>
                  <a:srgbClr val="500050"/>
                </a:solidFill>
              </a:rPr>
              <a:t>по типам участника оборота</a:t>
            </a:r>
            <a:endParaRPr lang="ru-RU" sz="2000" b="1" dirty="0">
              <a:solidFill>
                <a:srgbClr val="500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5" y="904876"/>
            <a:ext cx="7943744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196" y="1"/>
            <a:ext cx="873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0050"/>
                </a:solidFill>
              </a:rPr>
              <a:t>Схема 1. Описание способов регистрации вывода из оборота ЛП в аптеках, аптечный пунктах, аптечных киосках и у индивидуальных предпринимателей, имеющих лицензию на фармацевтическую деятельность </a:t>
            </a:r>
            <a:endParaRPr lang="ru-RU" b="1" dirty="0">
              <a:solidFill>
                <a:srgbClr val="500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43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7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IP Shot - Screen 0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ED5BC-D2A3-4D41-8538-4EB1C2C6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5" y="387907"/>
            <a:ext cx="7059775" cy="793103"/>
          </a:xfrm>
        </p:spPr>
        <p:txBody>
          <a:bodyPr/>
          <a:lstStyle/>
          <a:p>
            <a:pPr algn="ctr"/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endParaRPr lang="ru-RU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949280"/>
            <a:ext cx="1860354" cy="7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QIP Shot - Screen 0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40560" cy="3356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8104" y="620688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«Это будет лицензионное требование, никакой выездной проверки не будет, накладывается две базы – база лицензии и база регистрации, соответственно, это уже правонарушение, а дальше штраф»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730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Михаил Мурашко</a:t>
            </a:r>
          </a:p>
          <a:p>
            <a:r>
              <a:rPr lang="ru-RU" sz="1600" i="1" dirty="0" smtClean="0"/>
              <a:t>руководитель </a:t>
            </a:r>
            <a:r>
              <a:rPr lang="ru-RU" sz="1600" i="1" dirty="0" err="1" smtClean="0"/>
              <a:t>Росздравнадзора</a:t>
            </a:r>
            <a:r>
              <a:rPr lang="ru-RU" sz="1600" i="1" dirty="0" smtClean="0"/>
              <a:t> РФ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36510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Всероссийское совещание </a:t>
            </a:r>
          </a:p>
          <a:p>
            <a:pPr algn="ctr"/>
            <a:r>
              <a:rPr lang="ru-RU" sz="1600" b="1" dirty="0" smtClean="0"/>
              <a:t>по внедрению федеральной государственной  информационной системы мониторинга движения лекарственных препаратов для медицинского применения на территории РФ  </a:t>
            </a:r>
            <a:r>
              <a:rPr lang="en-US" sz="1600" dirty="0" smtClean="0">
                <a:hlinkClick r:id="rId4"/>
              </a:rPr>
              <a:t>http://www.roszdravnadzor.ru/pages/about/conference/markirovka#group_2946</a:t>
            </a:r>
            <a:r>
              <a:rPr lang="ru-RU" sz="1600" dirty="0" smtClean="0">
                <a:hlinkClick r:id="rId4"/>
              </a:rPr>
              <a:t>-3</a:t>
            </a:r>
            <a:endParaRPr lang="ru-RU" sz="16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214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43662" cy="9358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200" b="1" dirty="0" smtClean="0">
                <a:effectLst/>
              </a:rPr>
              <a:t/>
            </a:r>
            <a:br>
              <a:rPr lang="ru-RU" sz="1200" b="1" dirty="0" smtClean="0">
                <a:effectLst/>
              </a:rPr>
            </a:br>
            <a:r>
              <a:rPr lang="ru-RU" sz="1400" b="1" dirty="0" smtClean="0">
                <a:effectLst/>
              </a:rPr>
              <a:t>Федеральный закон № 58-ФЗ от 15.04.2019 «О внесении изменений в Кодекс РФ об административных правонарушениях» </a:t>
            </a:r>
            <a:endParaRPr lang="ru-RU" sz="1200" dirty="0" smtClean="0">
              <a:solidFill>
                <a:schemeClr val="accent2">
                  <a:lumMod val="25000"/>
                </a:schemeClr>
              </a:solidFill>
              <a:effectLst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8913"/>
            <a:ext cx="2305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8352928" cy="1152128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28803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на должностных лиц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 5000 до 10 000 рублей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на юридических лиц и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лиц, осуществляющие предпринимательскую деятельность без образования юридического лица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 50 000 до 100 000 рублей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59" name="Прямоугольник 5"/>
          <p:cNvSpPr>
            <a:spLocks noChangeArrowheads="1"/>
          </p:cNvSpPr>
          <p:nvPr/>
        </p:nvSpPr>
        <p:spPr bwMode="auto">
          <a:xfrm>
            <a:off x="971600" y="980728"/>
            <a:ext cx="5184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u="sng" dirty="0" smtClean="0"/>
              <a:t>ст. 1 за несвоевременное внесение данных в систему </a:t>
            </a:r>
            <a:r>
              <a:rPr lang="ru-RU" sz="1400" i="1" u="sng" dirty="0" smtClean="0">
                <a:cs typeface="Tahoma" pitchFamily="34" charset="0"/>
              </a:rPr>
              <a:t>штраф </a:t>
            </a:r>
            <a:endParaRPr lang="ru-RU" sz="1400" i="1" u="sng" dirty="0"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5699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Кодекс РФ об административных правонарушениях от 30.12.2001 № 195-ФЗ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4293096"/>
          <a:ext cx="8352928" cy="487680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Calibri"/>
                        </a:rPr>
                        <a:t>на граждан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        от 2000 до 4000 рублей</a:t>
                      </a:r>
                    </a:p>
                    <a:p>
                      <a:endParaRPr lang="ru-RU" dirty="0"/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4797152"/>
          <a:ext cx="8352928" cy="1224136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57058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на должностных лиц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 5000 до 10 000 рублей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на юридических лиц и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лиц, осуществляющие предпринимательскую деятельность без образования юридического лица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 50 000 до 300 000 рублей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901" marR="4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115616" y="3717032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u="sng" dirty="0" smtClean="0"/>
              <a:t>ст. 15.12, п.2 за продажу товаров и продукции без маркировки……, предусмотренной законодательством РФ………..</a:t>
            </a:r>
            <a:endParaRPr lang="ru-RU" sz="1400" i="1" u="sng" dirty="0"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55183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Дела этой категории будет рассматривать </a:t>
            </a:r>
            <a:r>
              <a:rPr lang="ru-RU" sz="1400" dirty="0" err="1" smtClean="0"/>
              <a:t>Росздравнадзор</a:t>
            </a:r>
            <a:r>
              <a:rPr lang="ru-RU" sz="1400" dirty="0" smtClean="0"/>
              <a:t>  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Изменения вступят в силу с 1 января 2020 г.</a:t>
            </a:r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971600" y="6093296"/>
            <a:ext cx="6984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с конфискацией предметов административного нарушения</a:t>
            </a:r>
            <a:endParaRPr lang="ru-RU" sz="1400" b="1" i="1" u="sng" dirty="0">
              <a:solidFill>
                <a:srgbClr val="FF00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323850" y="1052513"/>
            <a:ext cx="8569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4929188" y="1857375"/>
            <a:ext cx="41163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652" name="Прямоугольник 10"/>
          <p:cNvSpPr>
            <a:spLocks noChangeArrowheads="1"/>
          </p:cNvSpPr>
          <p:nvPr/>
        </p:nvSpPr>
        <p:spPr bwMode="auto">
          <a:xfrm>
            <a:off x="107950" y="981075"/>
            <a:ext cx="27352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altLang="ru-RU" sz="1600"/>
              <a:t>Члены Ассоциации оперативно и регулярно</a:t>
            </a:r>
            <a:r>
              <a:rPr lang="ru-RU" altLang="ru-RU" sz="1600" b="1">
                <a:solidFill>
                  <a:srgbClr val="FF0000"/>
                </a:solidFill>
              </a:rPr>
              <a:t> </a:t>
            </a:r>
            <a:r>
              <a:rPr lang="ru-RU" altLang="ru-RU" sz="1600" b="1">
                <a:solidFill>
                  <a:srgbClr val="350FD5"/>
                </a:solidFill>
              </a:rPr>
              <a:t>получают электронную рассылку новостей фармацевтического рынка</a:t>
            </a:r>
            <a:r>
              <a:rPr lang="ru-RU" altLang="ru-RU" sz="1600">
                <a:solidFill>
                  <a:srgbClr val="350FD5"/>
                </a:solidFill>
              </a:rPr>
              <a:t> </a:t>
            </a:r>
            <a:r>
              <a:rPr lang="ru-RU" altLang="ru-RU" sz="1600"/>
              <a:t>с актуальной информацией о новых нормативно-правовых актах и их проектах, с возможностью принять участие в их обсуждении.</a:t>
            </a:r>
          </a:p>
          <a:p>
            <a:pPr indent="457200" algn="just"/>
            <a:endParaRPr lang="ru-RU" altLang="ru-RU" sz="1600"/>
          </a:p>
          <a:p>
            <a:pPr indent="457200" algn="just"/>
            <a:endParaRPr lang="ru-RU" altLang="ru-RU" sz="1800"/>
          </a:p>
          <a:p>
            <a:pPr indent="457200" algn="just"/>
            <a:r>
              <a:rPr lang="ru-RU" altLang="ru-RU" sz="1800"/>
              <a:t>  </a:t>
            </a:r>
          </a:p>
        </p:txBody>
      </p:sp>
      <p:pic>
        <p:nvPicPr>
          <p:cNvPr id="27653" name="Рисунок 7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0"/>
            <a:ext cx="64484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C:\Users\secretar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76925"/>
            <a:ext cx="11001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877272"/>
            <a:ext cx="185946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ru-RU" dirty="0" smtClean="0"/>
              <a:t>Проект</a:t>
            </a:r>
          </a:p>
          <a:p>
            <a:pPr algn="ctr">
              <a:buNone/>
            </a:pPr>
            <a:r>
              <a:rPr lang="ru-RU" dirty="0" smtClean="0"/>
              <a:t>‎</a:t>
            </a:r>
            <a:r>
              <a:rPr lang="ru-RU" b="1" dirty="0" smtClean="0"/>
              <a:t>ПРАВИТЕЛЬСТВО РОССИЙСКОЙ ФЕДЕРАЦИИ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ПОСТАНОВЛЕНИЕ от _________ 2019 г. № ________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ПРИЛОЖЕНИЕ № 1</a:t>
            </a:r>
          </a:p>
          <a:p>
            <a:pPr algn="ctr">
              <a:buNone/>
            </a:pPr>
            <a:r>
              <a:rPr lang="ru-RU" b="1" dirty="0" smtClean="0"/>
              <a:t>П Е Р Е Ч Е Н Ь  нормативных правовых актов Правительства РФ, признанных утратившими силу</a:t>
            </a:r>
            <a:endParaRPr lang="ru-RU" dirty="0" smtClean="0"/>
          </a:p>
          <a:p>
            <a:pPr>
              <a:buNone/>
            </a:pPr>
            <a:r>
              <a:rPr lang="ru-RU" sz="3100" dirty="0" smtClean="0"/>
              <a:t>1. Постановление Правительства Российской Федерации от 03.09.2010 № 674 «Об утверждении Правил уничтожения недоброкачественных лекарственных средств, фальсифицированных лекарственных средств и контрафактных лекарственных средств». </a:t>
            </a:r>
          </a:p>
          <a:p>
            <a:pPr>
              <a:buNone/>
            </a:pPr>
            <a:r>
              <a:rPr lang="ru-RU" sz="3100" dirty="0" smtClean="0"/>
              <a:t>4. Постановление Правительства Российской Федерации от 22.12.2011 № 1081 «О лицензировании фармацевтической деятельности».</a:t>
            </a:r>
          </a:p>
          <a:p>
            <a:pPr>
              <a:buNone/>
            </a:pPr>
            <a:r>
              <a:rPr lang="ru-RU" sz="3100" dirty="0" smtClean="0"/>
              <a:t>8. Постановление Правительства Российской Федерации от 16.01.2016 № 8 «О внесении изменений в Правила уничтожения недоброкачественных лекарственных средств, фальсифицированных лекарственных средств и контрафактных лекарственных средств». </a:t>
            </a:r>
          </a:p>
          <a:p>
            <a:pPr>
              <a:buNone/>
            </a:pPr>
            <a:r>
              <a:rPr lang="ru-RU" sz="3100" dirty="0" smtClean="0"/>
              <a:t>9. Пункты 1 и 2 изменений, которые вносятся в акты Правительства Российской Федерации, утвержденных постановлением Правительства Российской Федерации от 14.09.2016 № 923.</a:t>
            </a:r>
          </a:p>
          <a:p>
            <a:pPr algn="r">
              <a:buNone/>
            </a:pPr>
            <a:r>
              <a:rPr lang="ru-RU" dirty="0" smtClean="0"/>
              <a:t>ПРИЛОЖЕНИЕ № 2</a:t>
            </a:r>
          </a:p>
          <a:p>
            <a:pPr algn="ctr">
              <a:buNone/>
            </a:pPr>
            <a:r>
              <a:rPr lang="ru-RU" b="1" dirty="0" smtClean="0"/>
              <a:t>П Е Р Е Ч Е Н Ь  отмененных актов федеральных органов исполнительной власти</a:t>
            </a:r>
            <a:endParaRPr lang="ru-RU" dirty="0" smtClean="0"/>
          </a:p>
          <a:p>
            <a:pPr>
              <a:buNone/>
            </a:pPr>
            <a:r>
              <a:rPr lang="ru-RU" sz="3100" dirty="0" smtClean="0"/>
              <a:t>1. Приказ Министерства здравоохранения Российской Федерации от 16.07.1997 № 214 «О контроле качества лекарственных средств, изготовляемых в аптечных организациях (аптеках)».</a:t>
            </a:r>
          </a:p>
          <a:p>
            <a:pPr>
              <a:buNone/>
            </a:pPr>
            <a:r>
              <a:rPr lang="ru-RU" sz="3100" dirty="0" smtClean="0"/>
              <a:t>2. Приказ Министерства здравоохранения Российской Федерации от 21.10.1997 № 308 «Об утверждении инструкции по изготовлению в аптеках жидких лекарственных форм».</a:t>
            </a:r>
          </a:p>
          <a:p>
            <a:pPr>
              <a:buNone/>
            </a:pPr>
            <a:r>
              <a:rPr lang="ru-RU" sz="3100" dirty="0" smtClean="0"/>
              <a:t>3. Приказ Министерства здравоохранения Российской Федерации от 21.10.1997 № 309 «Об утверждении Инструкции по санитарному режиму аптечных организаций (аптек)».</a:t>
            </a:r>
          </a:p>
          <a:p>
            <a:pPr>
              <a:buNone/>
            </a:pPr>
            <a:r>
              <a:rPr lang="ru-RU" sz="3100" dirty="0" smtClean="0"/>
              <a:t>4. Приказ Министерства здравоохранения Российской Федерации от 12.11.1997 № 330 «О мерах по улучшению учета, хранения, выписывания и использования наркотических средств и психотропных веществ».</a:t>
            </a:r>
          </a:p>
          <a:p>
            <a:pPr>
              <a:buNone/>
            </a:pPr>
            <a:r>
              <a:rPr lang="ru-RU" sz="3100" dirty="0" smtClean="0"/>
              <a:t>5. Приказ Министерства здравоохранения Российской Федерации от 16.10.1997 № 305 «О нормах отклонений, допустимых при изготовлении лекарственных средств и фасовке промышленной продукции в аптеках».</a:t>
            </a:r>
          </a:p>
          <a:p>
            <a:pPr>
              <a:buNone/>
            </a:pPr>
            <a:r>
              <a:rPr lang="ru-RU" sz="3100" dirty="0" smtClean="0"/>
              <a:t>6. Приказ Министерства здравоохранения Российской Федерации от 20.07.2001 № 284 «Об утверждении норм естественной убыли лекарственных средств и изделий медицинского назначения в аптечных организациях независимо от организационно - правовой формы и формы собственности».</a:t>
            </a:r>
          </a:p>
          <a:p>
            <a:pPr>
              <a:buNone/>
            </a:pPr>
            <a:r>
              <a:rPr lang="ru-RU" sz="3100" dirty="0" smtClean="0"/>
              <a:t>7. Приказ Министерства здравоохранения Российской Федерации от 17.04.2002 № 124 «Об утверждении формы для учета данных о лекарственных средствах».</a:t>
            </a:r>
          </a:p>
          <a:p>
            <a:pPr>
              <a:buNone/>
            </a:pPr>
            <a:r>
              <a:rPr lang="ru-RU" sz="3100" dirty="0" smtClean="0"/>
              <a:t>11. Приказ Министерства здравоохранения и социального развития Российской Федерации от 26.06.2008 № 296н «О внесении изменения в Приказ Министерства здравоохранения Российской Федерации от 12 ноября 1997 г. № 330 «О мерах по улучшению учета, хранения, выписывания и использования наркотических средств и психотропных веществ». </a:t>
            </a:r>
          </a:p>
          <a:p>
            <a:pPr>
              <a:buNone/>
            </a:pPr>
            <a:r>
              <a:rPr lang="ru-RU" sz="3100" dirty="0" smtClean="0"/>
              <a:t>12. Приказ Министерства здравоохранения и социального развития Российской Федерации от 09.01.2007 № 2 «Об утверждении норм естественной убыли при хранении лекарственных средств в аптечных учреждениях (организациях), </a:t>
            </a:r>
            <a:r>
              <a:rPr lang="ru-RU" sz="3100" dirty="0" err="1" smtClean="0"/>
              <a:t>организациях</a:t>
            </a:r>
            <a:r>
              <a:rPr lang="ru-RU" sz="3100" dirty="0" smtClean="0"/>
              <a:t> оптовой торговли лекарственными средствами и учреждениях здравоохранения». </a:t>
            </a:r>
          </a:p>
          <a:p>
            <a:pPr>
              <a:buNone/>
            </a:pPr>
            <a:r>
              <a:rPr lang="ru-RU" sz="3100" dirty="0" smtClean="0"/>
              <a:t>27. Приказ Министерства здравоохранения Российской Федерации от 31.08.2016 № 646н «Об утверждении Правил надлежащей практики хранения и перевозки лекарственных препаратов для медицинского применения».</a:t>
            </a:r>
          </a:p>
          <a:p>
            <a:pPr>
              <a:buNone/>
            </a:pPr>
            <a:r>
              <a:rPr lang="ru-RU" sz="3100" dirty="0" smtClean="0"/>
              <a:t>28. Приказ Министерства здравоохранения Российской Федерации от 31.08.2016 № 647н «Об утверждении Правил надлежащей аптечной практики лекарственных </a:t>
            </a:r>
            <a:r>
              <a:rPr lang="ru-RU" dirty="0" smtClean="0"/>
              <a:t>препаратов для медицинского применения».</a:t>
            </a:r>
          </a:p>
          <a:p>
            <a:pPr algn="r">
              <a:buNone/>
            </a:pPr>
            <a:r>
              <a:rPr lang="ru-RU" dirty="0" smtClean="0"/>
              <a:t>ПРИЛОЖЕНИЕ № 3</a:t>
            </a:r>
          </a:p>
          <a:p>
            <a:pPr algn="ctr">
              <a:buNone/>
            </a:pPr>
            <a:r>
              <a:rPr lang="ru-RU" b="1" dirty="0" smtClean="0"/>
              <a:t>П Е Р Е Ч Е Н Ь  правовых актов органов Министерства здравоохранения СССР,  подлежащих признанию ... не действующими на территории РФ</a:t>
            </a:r>
            <a:endParaRPr lang="ru-RU" dirty="0" smtClean="0"/>
          </a:p>
          <a:p>
            <a:pPr>
              <a:buNone/>
            </a:pPr>
            <a:r>
              <a:rPr lang="ru-RU" sz="3100" dirty="0" smtClean="0"/>
              <a:t>8. Государственная фармакопея СССР. XI издание. Выпуск 1. Общие методы анализа.</a:t>
            </a:r>
          </a:p>
          <a:p>
            <a:pPr>
              <a:buNone/>
            </a:pPr>
            <a:r>
              <a:rPr lang="ru-RU" sz="3100" dirty="0" smtClean="0"/>
              <a:t>9. Государственная фармакопея СССР. XI издание. Выпуск 2. Общие методы анализа. Лекарственное растительное сырье.</a:t>
            </a:r>
          </a:p>
          <a:p>
            <a:pPr>
              <a:buNone/>
            </a:pPr>
            <a:r>
              <a:rPr lang="ru-RU" sz="3100" dirty="0" smtClean="0"/>
              <a:t>10. Приказ Минздрава СССР от 26.12.1986 № 1689 «Об утверждении норм естественной убыли медикаментов, ваты, медицинских пиявок ‎и стеклянной аптечной посуды в аптечных учреждениях и Инструкции по их применению».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ч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286248" cy="3224004"/>
          </a:xfrm>
          <a:prstGeom prst="rect">
            <a:avLst/>
          </a:prstGeom>
        </p:spPr>
      </p:pic>
      <p:pic>
        <p:nvPicPr>
          <p:cNvPr id="5" name="Рисунок 4" descr="Магни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7286644" cy="3003752"/>
          </a:xfrm>
          <a:prstGeom prst="rect">
            <a:avLst/>
          </a:prstGeom>
        </p:spPr>
      </p:pic>
      <p:pic>
        <p:nvPicPr>
          <p:cNvPr id="6" name="Рисунок 5" descr="валбере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09" y="0"/>
            <a:ext cx="3187891" cy="3857652"/>
          </a:xfrm>
          <a:prstGeom prst="rect">
            <a:avLst/>
          </a:prstGeom>
        </p:spPr>
      </p:pic>
      <p:pic>
        <p:nvPicPr>
          <p:cNvPr id="7" name="Рисунок 6" descr="аптека ру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980" y="3807243"/>
            <a:ext cx="3174020" cy="3050757"/>
          </a:xfrm>
          <a:prstGeom prst="rect">
            <a:avLst/>
          </a:prstGeom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 rot="18311935">
            <a:off x="4240465" y="1396422"/>
            <a:ext cx="187796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Классическая аптека???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3786190"/>
            <a:ext cx="129540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0"/>
            <a:ext cx="1643074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3571876"/>
            <a:ext cx="221454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57356" y="214290"/>
            <a:ext cx="221457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18263944">
            <a:off x="4130560" y="1370816"/>
            <a:ext cx="2023257" cy="82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85750" y="214313"/>
            <a:ext cx="8569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/>
            </a:r>
            <a:br>
              <a:rPr lang="ru-RU" sz="1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endParaRPr lang="ru-RU" sz="1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ru-RU" sz="3000" b="1"/>
          </a:p>
          <a:p>
            <a:pPr algn="ctr">
              <a:defRPr/>
            </a:pPr>
            <a:endParaRPr lang="ru-RU" sz="3000" b="1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67544" y="1988840"/>
            <a:ext cx="8143932" cy="1785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indent="457200">
              <a:defRPr/>
            </a:pPr>
            <a:r>
              <a:rPr lang="ru-RU" sz="1800" b="1" dirty="0">
                <a:solidFill>
                  <a:srgbClr val="FF0000"/>
                </a:solidFill>
              </a:rPr>
              <a:t>Наш девиз:  </a:t>
            </a:r>
          </a:p>
          <a:p>
            <a:pPr indent="457200">
              <a:defRPr/>
            </a:pPr>
            <a:endParaRPr lang="ru-RU" sz="1800" b="1" dirty="0">
              <a:solidFill>
                <a:srgbClr val="FF0000"/>
              </a:solidFill>
            </a:endParaRPr>
          </a:p>
          <a:p>
            <a:pPr indent="457200"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«Профессионалы, объединяйтесь!»</a:t>
            </a:r>
          </a:p>
          <a:p>
            <a:pPr algn="ctr">
              <a:defRPr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ahoma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9552" y="4293096"/>
            <a:ext cx="4500594" cy="208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https://sopha.ru</a:t>
            </a:r>
          </a:p>
          <a:p>
            <a:pPr>
              <a:defRPr/>
            </a:pP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г.Самара, ул. </a:t>
            </a:r>
            <a:r>
              <a:rPr lang="ru-RU" b="1" i="1" u="sng" dirty="0" err="1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Мяги</a:t>
            </a: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, 17</a:t>
            </a:r>
          </a:p>
          <a:p>
            <a:pPr>
              <a:defRPr/>
            </a:pP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т. (846) 260-59-37 </a:t>
            </a:r>
            <a:endParaRPr lang="en-US" b="1" i="1" u="sng" dirty="0">
              <a:solidFill>
                <a:srgbClr val="0033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г.Тольятти</a:t>
            </a:r>
          </a:p>
          <a:p>
            <a:pPr>
              <a:defRPr/>
            </a:pP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т. (8482) 67-4</a:t>
            </a:r>
            <a:r>
              <a:rPr lang="en-US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4</a:t>
            </a: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-</a:t>
            </a:r>
            <a:r>
              <a:rPr lang="en-US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26</a:t>
            </a: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е</a:t>
            </a:r>
            <a:r>
              <a:rPr lang="en-US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-mail</a:t>
            </a:r>
            <a:r>
              <a:rPr lang="ru-RU" b="1" i="1" u="sng" dirty="0">
                <a:solidFill>
                  <a:srgbClr val="0033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b="1" i="1" u="sng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yurist@apteka245.ru</a:t>
            </a:r>
          </a:p>
          <a:p>
            <a:pPr>
              <a:defRPr/>
            </a:pPr>
            <a:endParaRPr lang="en-US" b="1" i="1" u="sng" dirty="0">
              <a:solidFill>
                <a:srgbClr val="0033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00330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Tahoma" charset="0"/>
              <a:cs typeface="Arial" charset="0"/>
            </a:endParaRPr>
          </a:p>
        </p:txBody>
      </p:sp>
      <p:pic>
        <p:nvPicPr>
          <p:cNvPr id="409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33369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3" descr="C:\Users\secretar\Desktop\Untitled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15888"/>
            <a:ext cx="1873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929066"/>
            <a:ext cx="25209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ecretar\Desktop\Untitled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29256" y="5643578"/>
            <a:ext cx="33670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1414"/>
            <a:ext cx="900115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00050"/>
                </a:solidFill>
              </a:rPr>
              <a:t>Нормативно-правовые основы введения ФГИС </a:t>
            </a:r>
            <a:r>
              <a:rPr lang="ru-RU" b="1" dirty="0" smtClean="0">
                <a:solidFill>
                  <a:srgbClr val="500050"/>
                </a:solidFill>
              </a:rPr>
              <a:t>МДЛП</a:t>
            </a:r>
          </a:p>
          <a:p>
            <a:endParaRPr lang="ru-RU" sz="800" dirty="0"/>
          </a:p>
          <a:p>
            <a:r>
              <a:rPr lang="ru-RU" sz="1300" dirty="0" smtClean="0"/>
              <a:t> </a:t>
            </a:r>
            <a:r>
              <a:rPr lang="ru-RU" sz="1300" dirty="0"/>
              <a:t>1. Федеральный закон от 28.12.2017 года № 425-ФЗ «О внесении изменений в Федеральный закон «Об обращении лекарственных средств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2. Федеральный закон от 04.06.2018 № 140-ФЗ «О внесении изменений в Федеральный закон «Об обращении лекарственных средств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3. Постановление Правительства РФ от 24.01.2017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4. Постановление Правительства РФ от 30.12.2017 № 1715 «О внесении изменений в постановление Правительства Российской Федерации от 24.01.2017 № 62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5. Постановление Правительства РФ от 28.08. 2018 № 1018 «О внесении изменений в постановление Правительства РФ от 24.01.2017 № 62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6. Постановление Правительства РФ от 07.08.2019 № 1027 «О внесении изменения в постановление Правительства РФ от 24.01.2017 №62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7. Постановление Правительства РФ от 14.12.2018 № 1556 «Об утверждении положения о системе мониторинга движения лекарственных препаратов для медицинского применения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8. Постановление Правительства РФ от 30.08.2019 № 1118 «О внесении изменений в Положение о системе мониторинга движения лекарственных препаратов для медицинского применения» (утвержденное постановлением Правительства РФ от 14.12.2018 № 1556</a:t>
            </a:r>
            <a:r>
              <a:rPr lang="ru-RU" sz="1300" dirty="0" smtClean="0"/>
              <a:t>).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9. Постановление Правительства РФ от 14.12.2018 № 1557 «Об особенностях внедрения системы мониторинга движения лекарственных препаратов для медицинского применения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10. Постановление Правительства РФ от 14.12.2018 № 1558 «Об утверждении правил размещения общедоступной информации, содержащейся в системе мониторинга движения лекарственных препаратов для медицинского применения, в информационно-телекоммуникационной сети “интернет” (в том числе в форме открытых данных)». 11. Постановление Правительства РФ от 08.05.2019 № 577 «Об утверждении размера платы за оказание услуг по предоставлению кодов маркировки, необходимых для формирования средств идентификации и обеспечения мониторинга движения товаров, подлежащих обязательной маркировке средствами идентификации, а также о порядке их взимания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12. Распоряжение Правительства РФ от 28.04.2018 № 791-р «Об утверждении модели функционирования системы маркировки товаров средствами идентификации в Российской Федерации</a:t>
            </a:r>
            <a:r>
              <a:rPr lang="ru-RU" sz="1300" dirty="0" smtClean="0"/>
              <a:t>».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13. Распоряжение Правительства РФ от 14.12.2018 № 2828-р «Об определении ООО «Оператор-ЦРПТ» уполномоченным на осуществление функций оператора системы мониторинга движения лекарственных препаратов для медицинского применения».</a:t>
            </a:r>
          </a:p>
        </p:txBody>
      </p:sp>
    </p:spTree>
    <p:extLst>
      <p:ext uri="{BB962C8B-B14F-4D97-AF65-F5344CB8AC3E}">
        <p14:creationId xmlns:p14="http://schemas.microsoft.com/office/powerpoint/2010/main" xmlns="" val="3327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477759"/>
              </p:ext>
            </p:extLst>
          </p:nvPr>
        </p:nvGraphicFramePr>
        <p:xfrm>
          <a:off x="0" y="0"/>
          <a:ext cx="9144000" cy="68960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959"/>
                <a:gridCol w="7242041"/>
              </a:tblGrid>
              <a:tr h="913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 МДЛП «Честный знак»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государственная информационная система мониторинга движения лекарственных препаратов для медицинского применения от производителя до конечного потребителя с использованием в отношении лекарственных препаратов для медицинского применения средств идентификации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43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Регистрационный номер субъекта обращения в ИС МДЛП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36-значный номер, присваиваемый субъекту обращения лекарственных средств при его регистрации в ИС МДЛП на основе переданных субъектом обращения сведений о коде налогоплательщика в стране регистрации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841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Идентификатор места осуществления деятельности субъекта обращения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14-значный идентификатор места осуществления деятельности субъекта обращения лекарственных средств – резидента РФ согласно, присваиваемый по итогам регистрации субъектом обращения лекарственных средств места осуществления деятельности в ИС МДЛП на основании сведений об ИНН субъекта обращения и адресе места осуществления деятельности (по ФИАС)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71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GTIN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уникальный код, присваиваемый группе товаров при их описании в информационном ресурсе, обеспечивающем учет и хранение достоверных данных о товарах по соответствующей товарной номенклатуре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43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SGTIN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Serialised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уникальный идентификатор вторичной (потребительской) упаковки лекарственного препарата, формируемый путем добавления к глобальному идентификационному номеру торговой единицы индивидуального серийного номера торговой единицы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28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SSCC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Serial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Shipping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Container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средство идентификации групповой упаковки, лекарственных препаратов, уникальная для каждой отдельной третичной (транспортной) упаковки лекарственного препарата комбинация символов, предоставленная в виде линейного штрихового кода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63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Расформирование групповой упаковки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процесс расформирования (уничтожения)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третичной (транспортной) упаковки. Расформирование может применяться как при расформировании на один уровень, так и до вторичных (потребительских) упаковок ЛП (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SGTIN)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7652963">
            <a:off x="-630685" y="4399570"/>
            <a:ext cx="348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Термины и сокращения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96033"/>
          </a:xfrm>
          <a:prstGeom prst="rect">
            <a:avLst/>
          </a:prstGeom>
        </p:spPr>
      </p:pic>
      <p:pic>
        <p:nvPicPr>
          <p:cNvPr id="3" name="Рисунок 2" descr="ЛК лицен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7602"/>
            <a:ext cx="9144000" cy="428039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0" y="1928802"/>
            <a:ext cx="2571768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4810" y="3714752"/>
            <a:ext cx="2928958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Ч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0"/>
            <a:ext cx="431482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00050"/>
                </a:solidFill>
              </a:rPr>
              <a:t>Варианты упаковок лекарственных препаратов </a:t>
            </a:r>
          </a:p>
          <a:p>
            <a:pPr algn="ctr"/>
            <a:r>
              <a:rPr lang="ru-RU" sz="2400" b="1" dirty="0" smtClean="0">
                <a:solidFill>
                  <a:srgbClr val="500050"/>
                </a:solidFill>
              </a:rPr>
              <a:t>для реализации после  01.01.2020 года.</a:t>
            </a:r>
            <a:endParaRPr lang="ru-RU" b="1" dirty="0">
              <a:solidFill>
                <a:srgbClr val="500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756215"/>
              </p:ext>
            </p:extLst>
          </p:nvPr>
        </p:nvGraphicFramePr>
        <p:xfrm>
          <a:off x="0" y="1097280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0469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1. На вторичной упаковке ЛП отсутствует или присутствует различные коды ДАТА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МАТРИКС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 и препарат выпущен до 01.01.2020 года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Данные ЛП разрешены к реализации после 01.01.2020 г до окончания срока годности.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Данные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ЛП не нужно проводить через ИС МДЛП</a:t>
                      </a:r>
                      <a:endParaRPr lang="ru-RU" sz="24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46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2. На вторичной упаковке ЛП присутствует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код ДАТА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МАТРИКС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 формате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ИС МДЛП и ЛП выпущен после 01.01.2020 года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Данную</a:t>
                      </a:r>
                      <a:r>
                        <a:rPr lang="ru-RU" sz="2400" baseline="0" dirty="0" smtClean="0"/>
                        <a:t> упаковку обязательно нужно проводить через ИС МДЛП</a:t>
                      </a:r>
                      <a:endParaRPr lang="ru-RU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4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На вторичной упаковке ЛП отсутствует или присутствует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код ДАТА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МАТРИКС</a:t>
                      </a:r>
                      <a:r>
                        <a:rPr lang="ru-RU" sz="2400" dirty="0" smtClean="0"/>
                        <a:t> не в формате ИС МДЛП и ЛП</a:t>
                      </a:r>
                      <a:r>
                        <a:rPr lang="ru-RU" sz="2400" baseline="0" dirty="0" smtClean="0"/>
                        <a:t> выпущен после 01.01.2020 года.</a:t>
                      </a:r>
                      <a:endParaRPr lang="ru-RU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Данную упаковку запрещено ставить на приход</a:t>
                      </a:r>
                      <a:r>
                        <a:rPr lang="ru-RU" sz="2400" baseline="0" dirty="0" smtClean="0"/>
                        <a:t> – это будет считаться фальсификатом.</a:t>
                      </a:r>
                      <a:endParaRPr lang="ru-RU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33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" y="0"/>
            <a:ext cx="907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7311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0050"/>
                </a:solidFill>
              </a:rPr>
              <a:t>Типы документов ИС «Маркировка»</a:t>
            </a:r>
            <a:endParaRPr lang="ru-RU" b="1" dirty="0">
              <a:solidFill>
                <a:srgbClr val="500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28604"/>
            <a:ext cx="881334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0" dirty="0" smtClean="0"/>
              <a:t>210 – </a:t>
            </a:r>
            <a:r>
              <a:rPr lang="ru-RU" sz="1530" b="1" dirty="0" smtClean="0"/>
              <a:t>Запрос информации по номеру </a:t>
            </a:r>
            <a:r>
              <a:rPr lang="en-US" sz="1530" b="1" dirty="0" smtClean="0"/>
              <a:t>SGTIN/SSCC</a:t>
            </a:r>
            <a:endParaRPr lang="ru-RU" sz="1530" b="1" dirty="0" smtClean="0"/>
          </a:p>
          <a:p>
            <a:r>
              <a:rPr lang="ru-RU" sz="1530" dirty="0" smtClean="0"/>
              <a:t>211 – </a:t>
            </a:r>
            <a:r>
              <a:rPr lang="ru-RU" sz="1530" b="1" dirty="0" smtClean="0"/>
              <a:t>Результат обработки сведений по номеру </a:t>
            </a:r>
            <a:r>
              <a:rPr lang="en-US" sz="1530" b="1" dirty="0" smtClean="0"/>
              <a:t>SGTIN/SSCC</a:t>
            </a:r>
            <a:endParaRPr lang="ru-RU" sz="1530" b="1" dirty="0" smtClean="0"/>
          </a:p>
          <a:p>
            <a:r>
              <a:rPr lang="ru-RU" sz="1530" dirty="0"/>
              <a:t>250 - Регистрация в ИС «Маркировка» сведений об отмене ранее зарегистрированной собственной </a:t>
            </a:r>
            <a:r>
              <a:rPr lang="ru-RU" sz="1530" dirty="0" smtClean="0"/>
              <a:t>операции после 431 и 541.</a:t>
            </a:r>
          </a:p>
          <a:p>
            <a:r>
              <a:rPr lang="ru-RU" sz="1530" dirty="0"/>
              <a:t>251 - Регистрация в ИС «Маркировка» сведений об отзыве отправителем переданных получателю лекарственных </a:t>
            </a:r>
            <a:r>
              <a:rPr lang="ru-RU" sz="1530" dirty="0" smtClean="0"/>
              <a:t>препаратов после 415, 416, 417, 471.</a:t>
            </a:r>
          </a:p>
          <a:p>
            <a:r>
              <a:rPr lang="ru-RU" sz="1530" dirty="0"/>
              <a:t>252 - Регистрация в ИС «Маркировка» сведений об отказе получателя от приемки лекарственных </a:t>
            </a:r>
            <a:r>
              <a:rPr lang="ru-RU" sz="1530" dirty="0" smtClean="0"/>
              <a:t>препаратов (ЛП) после 415, 416, 417, 471.</a:t>
            </a:r>
          </a:p>
          <a:p>
            <a:r>
              <a:rPr lang="ru-RU" sz="1530" dirty="0" smtClean="0"/>
              <a:t>391 – Регистрация в ИС «Маркировка» сведений о повторном вводе ЛП в оборот.</a:t>
            </a:r>
          </a:p>
          <a:p>
            <a:r>
              <a:rPr lang="ru-RU" sz="1530" dirty="0"/>
              <a:t>415 - </a:t>
            </a:r>
            <a:r>
              <a:rPr lang="ru-RU" sz="1530" b="1" dirty="0"/>
              <a:t>Регистрация в ИС «Маркировка» сведений об отгрузке </a:t>
            </a:r>
            <a:r>
              <a:rPr lang="ru-RU" sz="1530" b="1" dirty="0" smtClean="0"/>
              <a:t>ЛП со </a:t>
            </a:r>
            <a:r>
              <a:rPr lang="ru-RU" sz="1530" b="1" dirty="0"/>
              <a:t>склада </a:t>
            </a:r>
            <a:r>
              <a:rPr lang="ru-RU" sz="1530" b="1" dirty="0" smtClean="0"/>
              <a:t>отправителя (прямой порядок подтверждения).</a:t>
            </a:r>
          </a:p>
          <a:p>
            <a:r>
              <a:rPr lang="ru-RU" sz="1530" dirty="0"/>
              <a:t>416 - </a:t>
            </a:r>
            <a:r>
              <a:rPr lang="ru-RU" sz="1530" b="1" dirty="0"/>
              <a:t>Регистрация в ИС «Маркировка» сведений о приемке </a:t>
            </a:r>
            <a:r>
              <a:rPr lang="ru-RU" sz="1530" b="1" dirty="0" smtClean="0"/>
              <a:t>ЛП на </a:t>
            </a:r>
            <a:r>
              <a:rPr lang="ru-RU" sz="1530" b="1" dirty="0"/>
              <a:t>склад получателя </a:t>
            </a:r>
            <a:r>
              <a:rPr lang="ru-RU" sz="1530" b="1" dirty="0" smtClean="0"/>
              <a:t> (обратный порядок подтверждения).</a:t>
            </a:r>
          </a:p>
          <a:p>
            <a:r>
              <a:rPr lang="ru-RU" sz="1530" dirty="0"/>
              <a:t>417 - Регистрация в ИС «Маркировка» сведений о возврате приостановленных </a:t>
            </a:r>
            <a:r>
              <a:rPr lang="ru-RU" sz="1530" dirty="0" smtClean="0"/>
              <a:t>ЛП.</a:t>
            </a:r>
          </a:p>
          <a:p>
            <a:r>
              <a:rPr lang="ru-RU" sz="1530" dirty="0"/>
              <a:t>431 - Регистрация в ИС «Маркировка» сведений о перемещении </a:t>
            </a:r>
            <a:r>
              <a:rPr lang="ru-RU" sz="1530" dirty="0" smtClean="0"/>
              <a:t>ЛП между </a:t>
            </a:r>
            <a:r>
              <a:rPr lang="ru-RU" sz="1530" dirty="0"/>
              <a:t>различными адресами осуществления </a:t>
            </a:r>
            <a:r>
              <a:rPr lang="ru-RU" sz="1530" dirty="0" smtClean="0"/>
              <a:t>деятельности.</a:t>
            </a:r>
          </a:p>
          <a:p>
            <a:r>
              <a:rPr lang="ru-RU" sz="1530" dirty="0" smtClean="0"/>
              <a:t>441 – Регистрация в ИС «Маркировка» сведений об отгрузке ЛП на незарегистрированное место деятельности.</a:t>
            </a:r>
          </a:p>
          <a:p>
            <a:r>
              <a:rPr lang="ru-RU" sz="1530" dirty="0"/>
              <a:t>471 - Регистрация в ИС «Маркировка» сведений о смене владельца </a:t>
            </a:r>
            <a:r>
              <a:rPr lang="ru-RU" sz="1530" dirty="0" smtClean="0"/>
              <a:t>ЛП в </a:t>
            </a:r>
            <a:r>
              <a:rPr lang="ru-RU" sz="1530" dirty="0"/>
              <a:t>рамках государственного лекарственного </a:t>
            </a:r>
            <a:r>
              <a:rPr lang="ru-RU" sz="1530" dirty="0" smtClean="0"/>
              <a:t>обеспечения.</a:t>
            </a:r>
          </a:p>
          <a:p>
            <a:r>
              <a:rPr lang="ru-RU" sz="1530" dirty="0"/>
              <a:t>541 - Регистрация в ИС «Маркировка» сведений о передаче </a:t>
            </a:r>
            <a:r>
              <a:rPr lang="ru-RU" sz="1530" dirty="0" smtClean="0"/>
              <a:t>ЛП на уничтожение.</a:t>
            </a:r>
          </a:p>
          <a:p>
            <a:r>
              <a:rPr lang="ru-RU" sz="1530" dirty="0"/>
              <a:t>542 - Регистрация в ИС «Маркировка» сведений о факте уничтожения </a:t>
            </a:r>
            <a:r>
              <a:rPr lang="ru-RU" sz="1530" dirty="0" smtClean="0"/>
              <a:t>ЛП.</a:t>
            </a:r>
          </a:p>
          <a:p>
            <a:r>
              <a:rPr lang="ru-RU" sz="1530" dirty="0"/>
              <a:t>552 - Регистрация в ИС «Маркировка» сведений о выводе из оборота </a:t>
            </a:r>
            <a:r>
              <a:rPr lang="ru-RU" sz="1530" dirty="0" smtClean="0"/>
              <a:t>ЛП по </a:t>
            </a:r>
            <a:r>
              <a:rPr lang="ru-RU" sz="1530" dirty="0"/>
              <a:t>различным </a:t>
            </a:r>
            <a:r>
              <a:rPr lang="ru-RU" sz="1530" dirty="0" smtClean="0"/>
              <a:t>причинам (списание).</a:t>
            </a:r>
            <a:endParaRPr lang="ru-RU" sz="1530" dirty="0"/>
          </a:p>
        </p:txBody>
      </p:sp>
    </p:spTree>
    <p:extLst>
      <p:ext uri="{BB962C8B-B14F-4D97-AF65-F5344CB8AC3E}">
        <p14:creationId xmlns:p14="http://schemas.microsoft.com/office/powerpoint/2010/main" xmlns="" val="2698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878687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601 - </a:t>
            </a:r>
            <a:r>
              <a:rPr lang="ru-RU" sz="1600" b="1" dirty="0"/>
              <a:t>Уведомление получателя об отгрузке лекарственных препаратов со склада отправителя</a:t>
            </a:r>
            <a:r>
              <a:rPr lang="ru-RU" sz="1600" b="1" dirty="0" smtClean="0"/>
              <a:t>.</a:t>
            </a:r>
          </a:p>
          <a:p>
            <a:r>
              <a:rPr lang="ru-RU" sz="1600" dirty="0"/>
              <a:t>602 - </a:t>
            </a:r>
            <a:r>
              <a:rPr lang="ru-RU" sz="1600" b="1" dirty="0"/>
              <a:t>Уведомление отправителя о приемке лекарственных препаратов на склад </a:t>
            </a:r>
            <a:r>
              <a:rPr lang="ru-RU" sz="1600" b="1" dirty="0" smtClean="0"/>
              <a:t>получателя.</a:t>
            </a:r>
          </a:p>
          <a:p>
            <a:r>
              <a:rPr lang="ru-RU" sz="1600" dirty="0"/>
              <a:t>605 - Уведомление получателя об отзыве отправителем переданных лекарственных </a:t>
            </a:r>
            <a:r>
              <a:rPr lang="ru-RU" sz="1600" dirty="0" smtClean="0"/>
              <a:t>препаратов.</a:t>
            </a:r>
          </a:p>
          <a:p>
            <a:r>
              <a:rPr lang="ru-RU" sz="1600" dirty="0"/>
              <a:t>606 - Уведомление отправителя об отказе получателя от приемки лекарственного </a:t>
            </a:r>
            <a:r>
              <a:rPr lang="ru-RU" sz="1600" dirty="0" smtClean="0"/>
              <a:t>препарата.</a:t>
            </a:r>
          </a:p>
          <a:p>
            <a:r>
              <a:rPr lang="ru-RU" sz="1600" dirty="0"/>
              <a:t>607 - </a:t>
            </a:r>
            <a:r>
              <a:rPr lang="ru-RU" sz="1600" b="1" dirty="0"/>
              <a:t>Уведомление о подтверждении (акцептовании) </a:t>
            </a:r>
            <a:r>
              <a:rPr lang="ru-RU" sz="1600" b="1" dirty="0" smtClean="0"/>
              <a:t>сведений.</a:t>
            </a:r>
          </a:p>
          <a:p>
            <a:r>
              <a:rPr lang="ru-RU" sz="1600" dirty="0"/>
              <a:t>610 - Уведомление получателя о возврате приостановленных лекарственных </a:t>
            </a:r>
            <a:r>
              <a:rPr lang="ru-RU" sz="1600" dirty="0" smtClean="0"/>
              <a:t>препаратов.</a:t>
            </a:r>
          </a:p>
          <a:p>
            <a:r>
              <a:rPr lang="ru-RU" sz="1600" dirty="0"/>
              <a:t>612 - Уведомление получателя об отгрузке лекарственных препаратов со склада отправителя в рамках смены владельца лекарственных </a:t>
            </a:r>
            <a:r>
              <a:rPr lang="ru-RU" sz="1600" dirty="0" smtClean="0"/>
              <a:t>препаратов в рамках государственного лекарственного обеспечения.</a:t>
            </a:r>
          </a:p>
          <a:p>
            <a:r>
              <a:rPr lang="ru-RU" sz="1600" dirty="0"/>
              <a:t>701 - </a:t>
            </a:r>
            <a:r>
              <a:rPr lang="ru-RU" sz="1600" b="1" dirty="0"/>
              <a:t>Регистрация в ИС «Маркировка» подтверждения (акцептования) </a:t>
            </a:r>
            <a:r>
              <a:rPr lang="ru-RU" sz="1600" b="1" dirty="0" smtClean="0"/>
              <a:t>сведений.</a:t>
            </a:r>
          </a:p>
          <a:p>
            <a:r>
              <a:rPr lang="ru-RU" sz="1600" dirty="0"/>
              <a:t>912 - </a:t>
            </a:r>
            <a:r>
              <a:rPr lang="ru-RU" sz="1600" b="1" dirty="0"/>
              <a:t>Регистрация в ИС «Маркировка» сведений о расформировании третичной (заводской, транспортной) упаковки лекарственных </a:t>
            </a:r>
            <a:r>
              <a:rPr lang="ru-RU" sz="1600" b="1" dirty="0" smtClean="0"/>
              <a:t>препаратов.</a:t>
            </a:r>
          </a:p>
          <a:p>
            <a:r>
              <a:rPr lang="ru-RU" sz="1600" dirty="0"/>
              <a:t>10511 - Регистрация в ИС МДЛП сведений о продаже лекарственного препарата в рамках розничной торговли с использованием </a:t>
            </a:r>
            <a:r>
              <a:rPr lang="ru-RU" sz="1600" dirty="0" smtClean="0"/>
              <a:t>ККТ.</a:t>
            </a:r>
          </a:p>
          <a:p>
            <a:r>
              <a:rPr lang="ru-RU" sz="1600" dirty="0"/>
              <a:t>10521 - Регистрация в ИС «Маркировка» сведений об отпуске лекарственного препарата по льготному рецепту (информация с </a:t>
            </a:r>
            <a:r>
              <a:rPr lang="ru-RU" sz="1600" dirty="0" smtClean="0"/>
              <a:t>РВ).</a:t>
            </a:r>
          </a:p>
          <a:p>
            <a:r>
              <a:rPr lang="ru-RU" sz="1600" dirty="0"/>
              <a:t>10522 - Регистрация в ИС МДЛП сведений об отпуске лекарственного препарата по льготному рецепту с использованием </a:t>
            </a:r>
            <a:r>
              <a:rPr lang="ru-RU" sz="1600" dirty="0" smtClean="0"/>
              <a:t>ККТ.</a:t>
            </a:r>
          </a:p>
          <a:p>
            <a:r>
              <a:rPr lang="ru-RU" sz="1600" dirty="0"/>
              <a:t>10531 - Регистрация в ИС «Маркировка» сведений о выдаче лекарственного препарата для оказания медицинской помощи (информация с </a:t>
            </a:r>
            <a:r>
              <a:rPr lang="ru-RU" sz="1600" dirty="0" smtClean="0"/>
              <a:t>РВ).</a:t>
            </a:r>
          </a:p>
          <a:p>
            <a:r>
              <a:rPr lang="ru-RU" sz="1600" dirty="0"/>
              <a:t>20521 - Регистрация в ИС МДЛП сведений о подключении регистратора </a:t>
            </a:r>
            <a:r>
              <a:rPr lang="ru-RU" sz="1600" dirty="0" smtClean="0"/>
              <a:t>выбытия.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1" y="87311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0050"/>
                </a:solidFill>
              </a:rPr>
              <a:t>Типы документов ИС «Маркировка»</a:t>
            </a:r>
            <a:endParaRPr lang="ru-RU" b="1" dirty="0">
              <a:solidFill>
                <a:srgbClr val="50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12591</TotalTime>
  <Words>2261</Words>
  <Application>Microsoft Office PowerPoint</Application>
  <PresentationFormat>Экран (4:3)</PresentationFormat>
  <Paragraphs>210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Конференция Рациональное фармацевтическое консультирование в XXI веке:  традиции, инновации, приоритеты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 Федеральный закон № 58-ФЗ от 15.04.2019 «О внесении изменений в Кодекс РФ об административных правонарушениях» 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по проблемам фармацевтического консультирования в аптеке</dc:title>
  <dc:creator>Гладкова</dc:creator>
  <cp:lastModifiedBy>Гладкова</cp:lastModifiedBy>
  <cp:revision>348</cp:revision>
  <dcterms:created xsi:type="dcterms:W3CDTF">2019-05-31T11:29:33Z</dcterms:created>
  <dcterms:modified xsi:type="dcterms:W3CDTF">2019-12-03T14:15:29Z</dcterms:modified>
</cp:coreProperties>
</file>